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3"/>
  </p:notesMasterIdLst>
  <p:handoutMasterIdLst>
    <p:handoutMasterId r:id="rId24"/>
  </p:handoutMasterIdLst>
  <p:sldIdLst>
    <p:sldId id="523" r:id="rId5"/>
    <p:sldId id="551" r:id="rId6"/>
    <p:sldId id="320" r:id="rId7"/>
    <p:sldId id="532" r:id="rId8"/>
    <p:sldId id="536" r:id="rId9"/>
    <p:sldId id="548" r:id="rId10"/>
    <p:sldId id="537" r:id="rId11"/>
    <p:sldId id="534" r:id="rId12"/>
    <p:sldId id="533" r:id="rId13"/>
    <p:sldId id="541" r:id="rId14"/>
    <p:sldId id="538" r:id="rId15"/>
    <p:sldId id="539" r:id="rId16"/>
    <p:sldId id="550" r:id="rId17"/>
    <p:sldId id="540" r:id="rId18"/>
    <p:sldId id="544" r:id="rId19"/>
    <p:sldId id="543" r:id="rId20"/>
    <p:sldId id="545" r:id="rId21"/>
    <p:sldId id="528"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3" autoAdjust="0"/>
    <p:restoredTop sz="91347" autoAdjust="0"/>
  </p:normalViewPr>
  <p:slideViewPr>
    <p:cSldViewPr snapToGrid="0" showGuides="1">
      <p:cViewPr>
        <p:scale>
          <a:sx n="86" d="100"/>
          <a:sy n="86" d="100"/>
        </p:scale>
        <p:origin x="984" y="1504"/>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8/4/20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8/4/20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a:extLst>
              <a:ext uri="{FF2B5EF4-FFF2-40B4-BE49-F238E27FC236}">
                <a16:creationId xmlns:a16="http://schemas.microsoft.com/office/drawing/2014/main" id="{368817AD-FB03-5345-8F25-93E6072176BA}"/>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850732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191839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endParaRPr lang="en-US" sz="2000" dirty="0"/>
          </a:p>
          <a:p>
            <a:r>
              <a:rPr lang="en-US" sz="2000" dirty="0"/>
              <a:t>Better Scientific Software Tutorial</a:t>
            </a:r>
            <a:br>
              <a:rPr lang="en-US" sz="2000" dirty="0"/>
            </a:br>
            <a:r>
              <a:rPr lang="en-US" sz="2000" dirty="0"/>
              <a:t>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a:t>
            </a:r>
            <a:br>
              <a:rPr lang="en-US" dirty="0"/>
            </a:br>
            <a:r>
              <a:rPr lang="en-US" dirty="0"/>
              <a:t>(Video demo to be uploaded to YouTube)</a:t>
            </a:r>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lstStyle/>
          <a:p>
            <a:r>
              <a:rPr lang="en-US" dirty="0"/>
              <a:t>Follow QR code</a:t>
            </a:r>
          </a:p>
          <a:p>
            <a:r>
              <a:rPr lang="en-US" dirty="0"/>
              <a:t>Fork the repo</a:t>
            </a:r>
          </a:p>
          <a:p>
            <a:r>
              <a:rPr lang="en-US" dirty="0"/>
              <a:t>Create .travis.yml</a:t>
            </a:r>
          </a:p>
          <a:p>
            <a:r>
              <a:rPr lang="en-US" dirty="0"/>
              <a:t>Increase coverage</a:t>
            </a:r>
          </a:p>
          <a:p>
            <a:pPr lvl="1"/>
            <a:r>
              <a:rPr lang="en-US" dirty="0"/>
              <a:t>Change ‘check’ to “check_all”</a:t>
            </a:r>
          </a:p>
          <a:p>
            <a:r>
              <a:rPr lang="en-US" dirty="0"/>
              <a:t>Extra credit…fail PR if coverage drops</a:t>
            </a:r>
          </a:p>
        </p:txBody>
      </p:sp>
      <p:sp>
        <p:nvSpPr>
          <p:cNvPr id="5" name="Text Placeholder 4">
            <a:extLst>
              <a:ext uri="{FF2B5EF4-FFF2-40B4-BE49-F238E27FC236}">
                <a16:creationId xmlns:a16="http://schemas.microsoft.com/office/drawing/2014/main" id="{91A2C8E5-EFFC-874D-AEAC-6CBD2A03DABE}"/>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B7352CBE-D0D8-024A-88C6-88F43A18AB7F}"/>
              </a:ext>
            </a:extLst>
          </p:cNvPr>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171733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9DCBEEE-06BF-2840-AFF6-C48FC0479F1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587510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Willenbring,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Heroux, Alicia Klinvex, Jared O’Neal, David Rogers</a:t>
            </a:r>
          </a:p>
          <a:p>
            <a:pPr>
              <a:spcBef>
                <a:spcPts val="400"/>
              </a:spcBef>
            </a:pPr>
            <a:r>
              <a:rPr lang="en-US" sz="16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UChicago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1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8"/>
            <a:ext cx="11369809" cy="5086389"/>
          </a:xfrm>
        </p:spPr>
        <p:txBody>
          <a:bodyPr/>
          <a:lstStyle/>
          <a:p>
            <a:pPr marL="0" indent="0">
              <a:buNone/>
            </a:pPr>
            <a:endParaRPr lang="en-US" sz="2000" b="1" dirty="0"/>
          </a:p>
          <a:p>
            <a:pPr marL="0" indent="0">
              <a:buNone/>
            </a:pPr>
            <a:r>
              <a:rPr lang="en-US" sz="2000" b="1" dirty="0"/>
              <a:t>License and Citation</a:t>
            </a:r>
          </a:p>
          <a:p>
            <a:pPr>
              <a:spcBef>
                <a:spcPts val="400"/>
              </a:spcBef>
            </a:pPr>
            <a:r>
              <a:rPr lang="en-US" sz="1400" dirty="0"/>
              <a:t>This work is licensed under a </a:t>
            </a:r>
            <a:r>
              <a:rPr lang="en-US" sz="1400" dirty="0">
                <a:hlinkClick r:id="rId2"/>
              </a:rPr>
              <a:t>Creative</a:t>
            </a:r>
            <a:r>
              <a:rPr lang="en-US" sz="1400" dirty="0">
                <a:hlinkClick r:id="rId3"/>
              </a:rPr>
              <a:t> Commons Attribution 4.0 International License</a:t>
            </a:r>
            <a:r>
              <a:rPr lang="en-US" sz="1400" dirty="0"/>
              <a:t> (CC BY 4.0).</a:t>
            </a:r>
          </a:p>
          <a:p>
            <a:pPr>
              <a:spcBef>
                <a:spcPts val="400"/>
              </a:spcBef>
            </a:pPr>
            <a:r>
              <a:rPr lang="en-US" sz="1400" b="1" dirty="0"/>
              <a:t>The requested citation the overall tutorial is: David E. Bernholdt, Better Scientific Software tutorial, in RF SciDAC 2020 Workshop, Knoxville, Tennessee. DOI: </a:t>
            </a:r>
            <a:r>
              <a:rPr lang="en-US" sz="1400" b="1" dirty="0">
                <a:hlinkClick r:id="rId4"/>
              </a:rPr>
              <a:t>10.6084/m9.figshare.11918397</a:t>
            </a:r>
            <a:endParaRPr lang="en-US" sz="1400" b="1" dirty="0"/>
          </a:p>
          <a:p>
            <a:pPr>
              <a:spcBef>
                <a:spcPts val="400"/>
              </a:spcBef>
            </a:pPr>
            <a:r>
              <a:rPr lang="en-US" sz="1400" dirty="0"/>
              <a:t>Individual modules may be cited as </a:t>
            </a:r>
            <a:r>
              <a:rPr lang="en-US" sz="1400" i="1" dirty="0"/>
              <a:t>Speaker, Module Title</a:t>
            </a:r>
            <a:r>
              <a:rPr lang="en-US" sz="1400" dirty="0"/>
              <a:t>, in Better Scientific Software Tutorial…</a:t>
            </a:r>
            <a:endParaRPr lang="en-US" sz="1800" dirty="0"/>
          </a:p>
          <a:p>
            <a:pPr marL="0" indent="0">
              <a:buNone/>
            </a:pPr>
            <a:endParaRPr lang="en-US" sz="2000" b="1" dirty="0"/>
          </a:p>
          <a:p>
            <a:pPr marL="0" indent="0">
              <a:buNone/>
            </a:pPr>
            <a:endParaRPr lang="en-US" sz="2000" b="1" dirty="0"/>
          </a:p>
          <a:p>
            <a:pPr marL="0" indent="0">
              <a:buNone/>
            </a:pPr>
            <a:r>
              <a:rPr lang="en-US" sz="2000" b="1" dirty="0"/>
              <a:t>Acknowledgements</a:t>
            </a:r>
          </a:p>
          <a:p>
            <a:pPr>
              <a:spcBef>
                <a:spcPts val="0"/>
              </a:spcBef>
            </a:pPr>
            <a:r>
              <a:rPr lang="en-US" sz="1200" dirty="0"/>
              <a:t>Additional contributors to this this tutorial include: Anshu Dubey, Mike Heroux, Alicia Klinvex, Jared O’Neal, and Katherine Riley, James M. Willenbring</a:t>
            </a:r>
          </a:p>
          <a:p>
            <a:pPr>
              <a:spcBef>
                <a:spcPts val="600"/>
              </a:spcBef>
            </a:pPr>
            <a:r>
              <a:rPr lang="en-US" sz="12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200" i="1" dirty="0"/>
              <a:t>.</a:t>
            </a:r>
            <a:endParaRPr lang="en-US" sz="1200" dirty="0"/>
          </a:p>
          <a:p>
            <a:pPr>
              <a:spcBef>
                <a:spcPts val="600"/>
              </a:spcBef>
            </a:pPr>
            <a:r>
              <a:rPr lang="en-US" sz="1200" dirty="0"/>
              <a:t>This work was performed in part at the Argonne National Laboratory, which is managed managed by UChicago Argonne, LLC for the U.S. Department of Energy under Contract No. DE-AC02-06CH11357.</a:t>
            </a:r>
          </a:p>
          <a:p>
            <a:pPr>
              <a:spcBef>
                <a:spcPts val="600"/>
              </a:spcBef>
            </a:pPr>
            <a:r>
              <a:rPr lang="en-US" sz="1200" dirty="0"/>
              <a:t>This work was performed in part at the Oak Ridge National Laboratory, which is managed by UT-Battelle, LLC for the U.S. Department of Energy under Contract No. DE-AC05-00OR22725.</a:t>
            </a:r>
          </a:p>
          <a:p>
            <a:pPr>
              <a:spcBef>
                <a:spcPts val="600"/>
              </a:spcBef>
            </a:pPr>
            <a:r>
              <a:rPr lang="en-US" sz="12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21825</TotalTime>
  <Words>1543</Words>
  <Application>Microsoft Macintosh PowerPoint</Application>
  <PresentationFormat>Custom</PresentationFormat>
  <Paragraphs>162</Paragraphs>
  <Slides>18</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Arial Black</vt:lpstr>
      <vt:lpstr>Calibri</vt:lpstr>
      <vt:lpstr>Presentations (Wide Screen)</vt:lpstr>
      <vt:lpstr>Continuous Integration</vt:lpstr>
      <vt:lpstr>License, Citation and Acknowledgements</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(Video demo to be uploaded to YouTube)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Miller, Mark C.</cp:lastModifiedBy>
  <cp:revision>471</cp:revision>
  <cp:lastPrinted>2017-11-02T18:35:01Z</cp:lastPrinted>
  <dcterms:created xsi:type="dcterms:W3CDTF">2018-11-06T17:28:56Z</dcterms:created>
  <dcterms:modified xsi:type="dcterms:W3CDTF">2020-08-05T06:05:36Z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